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10" r:id="rId3"/>
    <p:sldMasterId id="214748371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7302500" cx="13004800"/>
  <p:notesSz cx="6858000" cy="9144000"/>
  <p:embeddedFontLst>
    <p:embeddedFont>
      <p:font typeface="Oswald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Oswald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228600" lvl="1" marL="0" marR="0" rtl="0" algn="l">
              <a:spcBef>
                <a:spcPts val="0"/>
              </a:spcBef>
              <a:defRPr/>
            </a:lvl2pPr>
            <a:lvl3pPr indent="457200" lvl="2" marL="0" marR="0" rtl="0" algn="l">
              <a:spcBef>
                <a:spcPts val="0"/>
              </a:spcBef>
              <a:defRPr/>
            </a:lvl3pPr>
            <a:lvl4pPr indent="685800" lvl="3" marL="0" marR="0" rtl="0" algn="l">
              <a:spcBef>
                <a:spcPts val="0"/>
              </a:spcBef>
              <a:defRPr/>
            </a:lvl4pPr>
            <a:lvl5pPr indent="914400" lvl="4" marL="0" marR="0" rtl="0" algn="l">
              <a:spcBef>
                <a:spcPts val="0"/>
              </a:spcBef>
              <a:defRPr/>
            </a:lvl5pPr>
            <a:lvl6pPr indent="1143000" lvl="5" marL="0" marR="0" rtl="0" algn="l">
              <a:spcBef>
                <a:spcPts val="0"/>
              </a:spcBef>
              <a:defRPr/>
            </a:lvl6pPr>
            <a:lvl7pPr indent="1371600" lvl="6" marL="0" marR="0" rtl="0" algn="l">
              <a:spcBef>
                <a:spcPts val="0"/>
              </a:spcBef>
              <a:defRPr/>
            </a:lvl7pPr>
            <a:lvl8pPr indent="1600200" lvl="7" marL="0" marR="0" rtl="0" algn="l">
              <a:spcBef>
                <a:spcPts val="0"/>
              </a:spcBef>
              <a:defRPr/>
            </a:lvl8pPr>
            <a:lvl9pPr indent="1828800" lvl="8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9" name="Shape 7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2" name="Shape 8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0" name="Shape 8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" name="Shape 8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8" name="Shape 8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Relationship Id="rId3" Type="http://schemas.openxmlformats.org/officeDocument/2006/relationships/image" Target="../media/image05.jpg"/><Relationship Id="rId4" Type="http://schemas.openxmlformats.org/officeDocument/2006/relationships/image" Target="../media/image0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11" Type="http://schemas.openxmlformats.org/officeDocument/2006/relationships/image" Target="../media/image11.png"/><Relationship Id="rId10" Type="http://schemas.openxmlformats.org/officeDocument/2006/relationships/image" Target="../media/image14.png"/><Relationship Id="rId9" Type="http://schemas.openxmlformats.org/officeDocument/2006/relationships/image" Target="../media/image12.png"/><Relationship Id="rId5" Type="http://schemas.openxmlformats.org/officeDocument/2006/relationships/image" Target="../media/image07.png"/><Relationship Id="rId6" Type="http://schemas.openxmlformats.org/officeDocument/2006/relationships/image" Target="../media/image13.png"/><Relationship Id="rId7" Type="http://schemas.openxmlformats.org/officeDocument/2006/relationships/image" Target="../media/image30.png"/><Relationship Id="rId8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6.jpg"/><Relationship Id="rId4" Type="http://schemas.openxmlformats.org/officeDocument/2006/relationships/image" Target="../media/image2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1.jpg"/><Relationship Id="rId4" Type="http://schemas.openxmlformats.org/officeDocument/2006/relationships/image" Target="../media/image24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3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52.jpg"/><Relationship Id="rId4" Type="http://schemas.openxmlformats.org/officeDocument/2006/relationships/image" Target="../media/image42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flipH="1" rot="10800000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000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flipH="1" rot="10800000">
            <a:off x="6350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flipH="1" rot="10800000">
            <a:off x="46228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flipH="1" rot="10800000">
            <a:off x="635000" y="57528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flipH="1" rot="10800000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flipH="1" rot="10800000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/>
          <p:nvPr>
            <p:ph idx="1" type="body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899" cy="1269899"/>
            <a:chOff x="0" y="0"/>
            <a:chExt cx="1269899" cy="1269899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899" cy="1269899"/>
            <a:chOff x="0" y="0"/>
            <a:chExt cx="1269899" cy="1269899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899" cy="1269899"/>
            <a:chOff x="0" y="0"/>
            <a:chExt cx="1269899" cy="1269899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899" cy="1269899"/>
            <a:chOff x="0" y="0"/>
            <a:chExt cx="1269899" cy="1269899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899" cy="1269899"/>
            <a:chOff x="0" y="0"/>
            <a:chExt cx="1269899" cy="1269899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899" cy="1269899"/>
            <a:chOff x="0" y="0"/>
            <a:chExt cx="1269899" cy="1269899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4051298" y="1828799"/>
            <a:ext cx="2031899" cy="2031899"/>
            <a:chOff x="0" y="0"/>
            <a:chExt cx="2031899" cy="2031899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8" y="1828799"/>
            <a:ext cx="2031899" cy="2031899"/>
            <a:chOff x="0" y="0"/>
            <a:chExt cx="2031899" cy="2031899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8" y="4114798"/>
            <a:ext cx="2031899" cy="2031899"/>
            <a:chOff x="0" y="0"/>
            <a:chExt cx="2031899" cy="2031899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8" y="4114798"/>
            <a:ext cx="2031899" cy="2031899"/>
            <a:chOff x="0" y="0"/>
            <a:chExt cx="2031899" cy="2031899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18" name="Shape 318"/>
          <p:cNvCxnSpPr/>
          <p:nvPr/>
        </p:nvCxnSpPr>
        <p:spPr>
          <a:xfrm flipH="1" rot="10800000">
            <a:off x="3911600" y="3243397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flipH="1" rot="10800000">
            <a:off x="3911600" y="5381314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322" name="Shape 322"/>
          <p:cNvCxnSpPr/>
          <p:nvPr/>
        </p:nvCxnSpPr>
        <p:spPr>
          <a:xfrm flipH="1" rot="10800000">
            <a:off x="3911600" y="2223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flipH="1" rot="10800000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flipH="1" rot="10800000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1201420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flipH="1" rot="10800000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flipH="1" rot="10800000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1" name="Shape 351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/>
          <p:nvPr>
            <p:ph idx="1" type="body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203045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" name="Shape 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Shape 21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Editor_war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nature.tmpnb.org" TargetMode="External"/><Relationship Id="rId4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hyperlink" Target="https://guides.github.com/activities/hello-world/" TargetMode="External"/><Relationship Id="rId5" Type="http://schemas.openxmlformats.org/officeDocument/2006/relationships/hyperlink" Target="https://try.github.io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gif"/><Relationship Id="rId4" Type="http://schemas.openxmlformats.org/officeDocument/2006/relationships/hyperlink" Target="http://wheningit.tumblr.com/post/32959730634/when-the-office-git-expert-has-to-come-fix-everything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goo.gl/forms/ICFjthGo5V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i="1" lang="en-US" sz="280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Corey Maher</a:t>
            </a:r>
          </a:p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None/>
            </a:pPr>
            <a:r>
              <a:t/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TOOLS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 TOOLS</a:t>
            </a:r>
          </a:p>
        </p:txBody>
      </p:sp>
      <p:sp>
        <p:nvSpPr>
          <p:cNvPr id="474" name="Shape 474"/>
          <p:cNvSpPr/>
          <p:nvPr/>
        </p:nvSpPr>
        <p:spPr>
          <a:xfrm>
            <a:off x="4965500" y="3109625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Terminal/ Command Line</a:t>
            </a:r>
          </a:p>
        </p:txBody>
      </p:sp>
      <p:sp>
        <p:nvSpPr>
          <p:cNvPr id="475" name="Shape 475"/>
          <p:cNvSpPr/>
          <p:nvPr/>
        </p:nvSpPr>
        <p:spPr>
          <a:xfrm>
            <a:off x="6350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Your Files</a:t>
            </a:r>
          </a:p>
        </p:txBody>
      </p:sp>
      <p:cxnSp>
        <p:nvCxnSpPr>
          <p:cNvPr id="476" name="Shape 476"/>
          <p:cNvCxnSpPr>
            <a:endCxn id="474" idx="1"/>
          </p:cNvCxnSpPr>
          <p:nvPr/>
        </p:nvCxnSpPr>
        <p:spPr>
          <a:xfrm flipH="1" rot="10800000">
            <a:off x="-30700" y="4004075"/>
            <a:ext cx="4996200" cy="2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7" name="Shape 477"/>
          <p:cNvCxnSpPr>
            <a:stCxn id="474" idx="3"/>
          </p:cNvCxnSpPr>
          <p:nvPr/>
        </p:nvCxnSpPr>
        <p:spPr>
          <a:xfrm flipH="1" rot="10800000">
            <a:off x="8039300" y="4002875"/>
            <a:ext cx="4965600" cy="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8" name="Shape 478"/>
          <p:cNvSpPr txBox="1"/>
          <p:nvPr/>
        </p:nvSpPr>
        <p:spPr>
          <a:xfrm>
            <a:off x="1103150" y="35701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Outside World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1103150" y="40273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Local Machine</a:t>
            </a:r>
          </a:p>
        </p:txBody>
      </p:sp>
      <p:cxnSp>
        <p:nvCxnSpPr>
          <p:cNvPr id="480" name="Shape 480"/>
          <p:cNvCxnSpPr>
            <a:endCxn id="475" idx="0"/>
          </p:cNvCxnSpPr>
          <p:nvPr/>
        </p:nvCxnSpPr>
        <p:spPr>
          <a:xfrm flipH="1">
            <a:off x="2171900" y="4349750"/>
            <a:ext cx="2799300" cy="87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481" name="Shape 481"/>
          <p:cNvSpPr txBox="1"/>
          <p:nvPr/>
        </p:nvSpPr>
        <p:spPr>
          <a:xfrm rot="-1028903">
            <a:off x="2797997" y="4481473"/>
            <a:ext cx="1909801" cy="56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open, mkdir, cd, rm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87" name="Shape 48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 EDITORS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TEXT EDITORS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34999" y="1292775"/>
            <a:ext cx="77049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So far, we’ve used iPython Notebooks in place of a text editor.</a:t>
            </a: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However, there are many options available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eMacs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Vim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Sublime Text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 (Integrated Development Environments) such as PyCharm or Eclipse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Many programmers love to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argue at length about which is the ‘best’ one. </a:t>
            </a: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see what Sublime Text looks like with Python!</a:t>
            </a:r>
          </a:p>
        </p:txBody>
      </p:sp>
      <p:pic>
        <p:nvPicPr>
          <p:cNvPr id="494" name="Shape 4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7232" y="1515475"/>
            <a:ext cx="1926899" cy="19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6650" y="3446149"/>
            <a:ext cx="2156674" cy="215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6675" y="1464250"/>
            <a:ext cx="2033125" cy="20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7231" y="3597056"/>
            <a:ext cx="1926900" cy="19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TEXT EDITORS</a:t>
            </a:r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12" y="1498600"/>
            <a:ext cx="11458575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TEXT EDITORS</a:t>
            </a:r>
          </a:p>
        </p:txBody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35000" y="1292775"/>
            <a:ext cx="11376900" cy="51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Open “say-hi.py”, found in the lesson-05 folder of the class repo, in Sublime Text to see it for yourself.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Check out the difference between saving a text file in MS Word and using sublime text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 TOOLS</a:t>
            </a:r>
          </a:p>
        </p:txBody>
      </p:sp>
      <p:sp>
        <p:nvSpPr>
          <p:cNvPr id="515" name="Shape 515"/>
          <p:cNvSpPr/>
          <p:nvPr/>
        </p:nvSpPr>
        <p:spPr>
          <a:xfrm>
            <a:off x="4965500" y="3109625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Terminal/ Command Line</a:t>
            </a:r>
          </a:p>
        </p:txBody>
      </p:sp>
      <p:sp>
        <p:nvSpPr>
          <p:cNvPr id="516" name="Shape 516"/>
          <p:cNvSpPr/>
          <p:nvPr/>
        </p:nvSpPr>
        <p:spPr>
          <a:xfrm>
            <a:off x="6350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Your Files</a:t>
            </a:r>
          </a:p>
        </p:txBody>
      </p:sp>
      <p:sp>
        <p:nvSpPr>
          <p:cNvPr id="517" name="Shape 517"/>
          <p:cNvSpPr/>
          <p:nvPr/>
        </p:nvSpPr>
        <p:spPr>
          <a:xfrm>
            <a:off x="49655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Text Editor,    e.g. Sublime Text</a:t>
            </a:r>
          </a:p>
        </p:txBody>
      </p:sp>
      <p:cxnSp>
        <p:nvCxnSpPr>
          <p:cNvPr id="518" name="Shape 518"/>
          <p:cNvCxnSpPr>
            <a:endCxn id="515" idx="1"/>
          </p:cNvCxnSpPr>
          <p:nvPr/>
        </p:nvCxnSpPr>
        <p:spPr>
          <a:xfrm flipH="1" rot="10800000">
            <a:off x="-30700" y="4004075"/>
            <a:ext cx="4996200" cy="2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19" name="Shape 519"/>
          <p:cNvCxnSpPr>
            <a:stCxn id="515" idx="3"/>
          </p:cNvCxnSpPr>
          <p:nvPr/>
        </p:nvCxnSpPr>
        <p:spPr>
          <a:xfrm flipH="1" rot="10800000">
            <a:off x="8039300" y="4002875"/>
            <a:ext cx="4965600" cy="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20" name="Shape 520"/>
          <p:cNvSpPr txBox="1"/>
          <p:nvPr/>
        </p:nvSpPr>
        <p:spPr>
          <a:xfrm>
            <a:off x="1103150" y="35701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Outside World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1103150" y="40273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Local Machine</a:t>
            </a:r>
          </a:p>
        </p:txBody>
      </p:sp>
      <p:cxnSp>
        <p:nvCxnSpPr>
          <p:cNvPr id="522" name="Shape 522"/>
          <p:cNvCxnSpPr>
            <a:endCxn id="516" idx="0"/>
          </p:cNvCxnSpPr>
          <p:nvPr/>
        </p:nvCxnSpPr>
        <p:spPr>
          <a:xfrm flipH="1">
            <a:off x="2171900" y="4349750"/>
            <a:ext cx="2799300" cy="87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523" name="Shape 523"/>
          <p:cNvCxnSpPr>
            <a:stCxn id="517" idx="1"/>
            <a:endCxn id="516" idx="3"/>
          </p:cNvCxnSpPr>
          <p:nvPr/>
        </p:nvCxnSpPr>
        <p:spPr>
          <a:xfrm rot="10800000">
            <a:off x="3708800" y="6121700"/>
            <a:ext cx="12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524" name="Shape 524"/>
          <p:cNvSpPr txBox="1"/>
          <p:nvPr/>
        </p:nvSpPr>
        <p:spPr>
          <a:xfrm>
            <a:off x="3803000" y="5690000"/>
            <a:ext cx="10682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Edit</a:t>
            </a:r>
          </a:p>
        </p:txBody>
      </p:sp>
      <p:sp>
        <p:nvSpPr>
          <p:cNvPr id="525" name="Shape 525"/>
          <p:cNvSpPr txBox="1"/>
          <p:nvPr/>
        </p:nvSpPr>
        <p:spPr>
          <a:xfrm rot="-1028903">
            <a:off x="2797997" y="4481473"/>
            <a:ext cx="1909801" cy="56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open, mkdir, cd, rm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Who has a text editor they like that I didn’t talk about? Why do you like it? 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are some good reasons to use a programming text editor instead of Microsoft Word or Google Docs? </a:t>
            </a:r>
          </a:p>
        </p:txBody>
      </p:sp>
      <p:sp>
        <p:nvSpPr>
          <p:cNvPr id="534" name="Shape 53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35" name="Shape 53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36" name="Shape 53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537" name="Shape 537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43" name="Shape 54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IPYTHON NOTEBOOK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IPYTHON NOTEBOOK</a:t>
            </a:r>
          </a:p>
        </p:txBody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Where does iPython Notebook fit in?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refer to the iPython Notebook docs to get a better idea:  the notebook combines the console, web apps, and markdown to capture the whole computation process.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IPython notebooks combine three components in sequential ‘cells’ that can be edited and run in any order:</a:t>
            </a: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Text (Markdown/HTML/Plain text)</a:t>
            </a: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Code</a:t>
            </a: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Output (plots, command line output, etc)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IPYTHON NOTEBOOK</a:t>
            </a:r>
          </a:p>
        </p:txBody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35000" y="1292775"/>
            <a:ext cx="117348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IPython notebook demo:</a:t>
            </a:r>
          </a:p>
          <a:p>
            <a:pPr indent="457200" lvl="0" marR="0" rtl="0" algn="l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https://nature.tmpnb.org</a:t>
            </a:r>
          </a:p>
        </p:txBody>
      </p:sp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00" y="2627800"/>
            <a:ext cx="10728100" cy="46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LET’S DISCUSS THE CURRENT LESSON OBEJCTIVES</a:t>
            </a:r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35006" y="13689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data science toolkit we’ll be using in class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Learn how to navigate Git and the Command Line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2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Download the course Git repository and practice some git commands</a:t>
            </a:r>
          </a:p>
          <a:p>
            <a:pPr indent="-256540" lvl="0" marL="203200" marR="0" rtl="0" algn="l">
              <a:lnSpc>
                <a:spcPct val="2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Make a probability and odds IPython notebook (time permitting)</a:t>
            </a:r>
          </a:p>
          <a:p>
            <a:pPr indent="-256540" lvl="0" marL="203200" marR="0" rtl="0" algn="l">
              <a:lnSpc>
                <a:spcPct val="2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Slides will be available on the course repository for your reference.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2961475" y="2224360"/>
            <a:ext cx="7559400" cy="24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are the three components of IPython notebooks? </a:t>
            </a:r>
          </a:p>
        </p:txBody>
      </p:sp>
      <p:sp>
        <p:nvSpPr>
          <p:cNvPr id="565" name="Shape 565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66" name="Shape 566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67" name="Shape 567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568" name="Shape 568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74" name="Shape 57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PYTHON PACKAGES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PYTHON PACKAGES</a:t>
            </a:r>
          </a:p>
        </p:txBody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terminal allows us to run programs and reach out to the outside world.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add programs and packages as needed.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 add Python packages, we use a tool called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pip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pip install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 package with the command line.  We’ll install Beautiful Soup, a HTML/XML parsing package.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pip install beautifulsoup4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 TOOLS</a:t>
            </a:r>
          </a:p>
        </p:txBody>
      </p:sp>
      <p:sp>
        <p:nvSpPr>
          <p:cNvPr id="586" name="Shape 586"/>
          <p:cNvSpPr/>
          <p:nvPr/>
        </p:nvSpPr>
        <p:spPr>
          <a:xfrm>
            <a:off x="4965500" y="3109625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Terminal/ Command Line</a:t>
            </a:r>
          </a:p>
        </p:txBody>
      </p:sp>
      <p:sp>
        <p:nvSpPr>
          <p:cNvPr id="587" name="Shape 587"/>
          <p:cNvSpPr/>
          <p:nvPr/>
        </p:nvSpPr>
        <p:spPr>
          <a:xfrm>
            <a:off x="6350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Your Files</a:t>
            </a:r>
          </a:p>
        </p:txBody>
      </p:sp>
      <p:sp>
        <p:nvSpPr>
          <p:cNvPr id="588" name="Shape 588"/>
          <p:cNvSpPr/>
          <p:nvPr/>
        </p:nvSpPr>
        <p:spPr>
          <a:xfrm>
            <a:off x="49655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Text Editor,    e.g. Sublime Text</a:t>
            </a:r>
          </a:p>
        </p:txBody>
      </p:sp>
      <p:sp>
        <p:nvSpPr>
          <p:cNvPr id="589" name="Shape 589"/>
          <p:cNvSpPr/>
          <p:nvPr/>
        </p:nvSpPr>
        <p:spPr>
          <a:xfrm>
            <a:off x="92960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Python and Packages</a:t>
            </a:r>
          </a:p>
        </p:txBody>
      </p:sp>
      <p:cxnSp>
        <p:nvCxnSpPr>
          <p:cNvPr id="590" name="Shape 590"/>
          <p:cNvCxnSpPr>
            <a:endCxn id="586" idx="1"/>
          </p:cNvCxnSpPr>
          <p:nvPr/>
        </p:nvCxnSpPr>
        <p:spPr>
          <a:xfrm flipH="1" rot="10800000">
            <a:off x="-30700" y="4004075"/>
            <a:ext cx="4996200" cy="2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1" name="Shape 591"/>
          <p:cNvCxnSpPr>
            <a:stCxn id="586" idx="3"/>
          </p:cNvCxnSpPr>
          <p:nvPr/>
        </p:nvCxnSpPr>
        <p:spPr>
          <a:xfrm flipH="1" rot="10800000">
            <a:off x="8039300" y="4002875"/>
            <a:ext cx="4965600" cy="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2" name="Shape 592"/>
          <p:cNvSpPr txBox="1"/>
          <p:nvPr/>
        </p:nvSpPr>
        <p:spPr>
          <a:xfrm>
            <a:off x="1103150" y="35701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Outside World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1103150" y="40273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Local Machine</a:t>
            </a:r>
          </a:p>
        </p:txBody>
      </p:sp>
      <p:cxnSp>
        <p:nvCxnSpPr>
          <p:cNvPr id="594" name="Shape 594"/>
          <p:cNvCxnSpPr>
            <a:endCxn id="587" idx="0"/>
          </p:cNvCxnSpPr>
          <p:nvPr/>
        </p:nvCxnSpPr>
        <p:spPr>
          <a:xfrm flipH="1">
            <a:off x="2171900" y="4349750"/>
            <a:ext cx="2799300" cy="87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595" name="Shape 595"/>
          <p:cNvCxnSpPr>
            <a:stCxn id="588" idx="1"/>
            <a:endCxn id="587" idx="3"/>
          </p:cNvCxnSpPr>
          <p:nvPr/>
        </p:nvCxnSpPr>
        <p:spPr>
          <a:xfrm rot="10800000">
            <a:off x="3708800" y="6121700"/>
            <a:ext cx="12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596" name="Shape 596"/>
          <p:cNvSpPr txBox="1"/>
          <p:nvPr/>
        </p:nvSpPr>
        <p:spPr>
          <a:xfrm>
            <a:off x="3803000" y="5690000"/>
            <a:ext cx="10682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Edit</a:t>
            </a:r>
          </a:p>
        </p:txBody>
      </p:sp>
      <p:cxnSp>
        <p:nvCxnSpPr>
          <p:cNvPr id="597" name="Shape 597"/>
          <p:cNvCxnSpPr/>
          <p:nvPr/>
        </p:nvCxnSpPr>
        <p:spPr>
          <a:xfrm>
            <a:off x="8045825" y="4333275"/>
            <a:ext cx="2224200" cy="866699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98" name="Shape 598"/>
          <p:cNvSpPr txBox="1"/>
          <p:nvPr/>
        </p:nvSpPr>
        <p:spPr>
          <a:xfrm rot="1309168">
            <a:off x="8146909" y="4340362"/>
            <a:ext cx="2297924" cy="431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pip install</a:t>
            </a:r>
          </a:p>
        </p:txBody>
      </p:sp>
      <p:cxnSp>
        <p:nvCxnSpPr>
          <p:cNvPr id="599" name="Shape 599"/>
          <p:cNvCxnSpPr/>
          <p:nvPr/>
        </p:nvCxnSpPr>
        <p:spPr>
          <a:xfrm rot="10800000">
            <a:off x="7964024" y="4815824"/>
            <a:ext cx="1390200" cy="51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00" name="Shape 600"/>
          <p:cNvSpPr txBox="1"/>
          <p:nvPr/>
        </p:nvSpPr>
        <p:spPr>
          <a:xfrm rot="-1028903">
            <a:off x="2797997" y="4481473"/>
            <a:ext cx="1909801" cy="56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open, mkdir, cd, rm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606" name="Shape 60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OUTSIDE WORLD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command line also allows you to download and use other tools and packages.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many tools for different purposes available in the outside world. </a:t>
            </a:r>
          </a:p>
        </p:txBody>
      </p:sp>
      <p:sp>
        <p:nvSpPr>
          <p:cNvPr id="612" name="Shape 61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THE OUTSIDE WORLD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 TOOLS</a:t>
            </a:r>
          </a:p>
        </p:txBody>
      </p:sp>
      <p:sp>
        <p:nvSpPr>
          <p:cNvPr id="618" name="Shape 618"/>
          <p:cNvSpPr/>
          <p:nvPr/>
        </p:nvSpPr>
        <p:spPr>
          <a:xfrm>
            <a:off x="4965500" y="3109625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Terminal/ Command Line</a:t>
            </a:r>
          </a:p>
        </p:txBody>
      </p:sp>
      <p:sp>
        <p:nvSpPr>
          <p:cNvPr id="619" name="Shape 619"/>
          <p:cNvSpPr/>
          <p:nvPr/>
        </p:nvSpPr>
        <p:spPr>
          <a:xfrm>
            <a:off x="6350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Your Files</a:t>
            </a:r>
          </a:p>
        </p:txBody>
      </p:sp>
      <p:sp>
        <p:nvSpPr>
          <p:cNvPr id="620" name="Shape 620"/>
          <p:cNvSpPr/>
          <p:nvPr/>
        </p:nvSpPr>
        <p:spPr>
          <a:xfrm>
            <a:off x="49655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Text Editor,    e.g. Sublime Text</a:t>
            </a:r>
          </a:p>
        </p:txBody>
      </p:sp>
      <p:sp>
        <p:nvSpPr>
          <p:cNvPr id="621" name="Shape 621"/>
          <p:cNvSpPr/>
          <p:nvPr/>
        </p:nvSpPr>
        <p:spPr>
          <a:xfrm>
            <a:off x="92960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Python and Packages</a:t>
            </a:r>
          </a:p>
        </p:txBody>
      </p:sp>
      <p:sp>
        <p:nvSpPr>
          <p:cNvPr id="622" name="Shape 622"/>
          <p:cNvSpPr/>
          <p:nvPr/>
        </p:nvSpPr>
        <p:spPr>
          <a:xfrm>
            <a:off x="5132150" y="1295475"/>
            <a:ext cx="2740500" cy="1316699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Tools and Packages</a:t>
            </a:r>
          </a:p>
        </p:txBody>
      </p:sp>
      <p:cxnSp>
        <p:nvCxnSpPr>
          <p:cNvPr id="623" name="Shape 623"/>
          <p:cNvCxnSpPr>
            <a:endCxn id="618" idx="1"/>
          </p:cNvCxnSpPr>
          <p:nvPr/>
        </p:nvCxnSpPr>
        <p:spPr>
          <a:xfrm flipH="1" rot="10800000">
            <a:off x="-30700" y="4004075"/>
            <a:ext cx="4996200" cy="2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4" name="Shape 624"/>
          <p:cNvCxnSpPr>
            <a:stCxn id="618" idx="3"/>
          </p:cNvCxnSpPr>
          <p:nvPr/>
        </p:nvCxnSpPr>
        <p:spPr>
          <a:xfrm flipH="1" rot="10800000">
            <a:off x="8039300" y="4002875"/>
            <a:ext cx="4965600" cy="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25" name="Shape 625"/>
          <p:cNvSpPr txBox="1"/>
          <p:nvPr/>
        </p:nvSpPr>
        <p:spPr>
          <a:xfrm>
            <a:off x="1103150" y="35701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Outside World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1103150" y="40273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Local Machine</a:t>
            </a:r>
          </a:p>
        </p:txBody>
      </p:sp>
      <p:cxnSp>
        <p:nvCxnSpPr>
          <p:cNvPr id="627" name="Shape 627"/>
          <p:cNvCxnSpPr>
            <a:endCxn id="619" idx="0"/>
          </p:cNvCxnSpPr>
          <p:nvPr/>
        </p:nvCxnSpPr>
        <p:spPr>
          <a:xfrm flipH="1">
            <a:off x="2171900" y="4349750"/>
            <a:ext cx="2799300" cy="87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628" name="Shape 628"/>
          <p:cNvCxnSpPr>
            <a:stCxn id="620" idx="1"/>
            <a:endCxn id="619" idx="3"/>
          </p:cNvCxnSpPr>
          <p:nvPr/>
        </p:nvCxnSpPr>
        <p:spPr>
          <a:xfrm rot="10800000">
            <a:off x="3708800" y="6121700"/>
            <a:ext cx="12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629" name="Shape 629"/>
          <p:cNvSpPr txBox="1"/>
          <p:nvPr/>
        </p:nvSpPr>
        <p:spPr>
          <a:xfrm>
            <a:off x="3803000" y="5690000"/>
            <a:ext cx="10682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Edit</a:t>
            </a:r>
          </a:p>
        </p:txBody>
      </p:sp>
      <p:cxnSp>
        <p:nvCxnSpPr>
          <p:cNvPr id="630" name="Shape 630"/>
          <p:cNvCxnSpPr/>
          <p:nvPr/>
        </p:nvCxnSpPr>
        <p:spPr>
          <a:xfrm>
            <a:off x="8045825" y="4333275"/>
            <a:ext cx="2224200" cy="866699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31" name="Shape 631"/>
          <p:cNvSpPr txBox="1"/>
          <p:nvPr/>
        </p:nvSpPr>
        <p:spPr>
          <a:xfrm rot="1309168">
            <a:off x="8146909" y="4340362"/>
            <a:ext cx="2297924" cy="431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pip install</a:t>
            </a:r>
          </a:p>
        </p:txBody>
      </p:sp>
      <p:cxnSp>
        <p:nvCxnSpPr>
          <p:cNvPr id="632" name="Shape 632"/>
          <p:cNvCxnSpPr/>
          <p:nvPr/>
        </p:nvCxnSpPr>
        <p:spPr>
          <a:xfrm rot="10800000">
            <a:off x="7964024" y="4815824"/>
            <a:ext cx="1390200" cy="51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33" name="Shape 633"/>
          <p:cNvCxnSpPr>
            <a:stCxn id="622" idx="2"/>
            <a:endCxn id="618" idx="0"/>
          </p:cNvCxnSpPr>
          <p:nvPr/>
        </p:nvCxnSpPr>
        <p:spPr>
          <a:xfrm>
            <a:off x="6502400" y="2612174"/>
            <a:ext cx="0" cy="49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634" name="Shape 634"/>
          <p:cNvSpPr txBox="1"/>
          <p:nvPr/>
        </p:nvSpPr>
        <p:spPr>
          <a:xfrm rot="-1028903">
            <a:off x="2797997" y="4481473"/>
            <a:ext cx="1909801" cy="56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open, mkdir, cd, rm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As we saw with pip, the command line can connect us to the outside world.  This becomes more important for data.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may have HIPAA protected data.  This means we can’t leave this sensitive data on our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local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machine (i.e. laptop). 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need to communicate with a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remote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machine (i.e. server) to access the data via command line.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see a demonstration of this.</a:t>
            </a:r>
          </a:p>
        </p:txBody>
      </p:sp>
      <p:sp>
        <p:nvSpPr>
          <p:cNvPr id="640" name="Shape 6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THE OUTSIDE WORLD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AWS EC2 demo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SSH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Local database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Text files</a:t>
            </a: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S3 Demo</a:t>
            </a:r>
          </a:p>
        </p:txBody>
      </p:sp>
      <p:sp>
        <p:nvSpPr>
          <p:cNvPr id="646" name="Shape 64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THE OUTSIDE WORLD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 TOOLS</a:t>
            </a:r>
          </a:p>
        </p:txBody>
      </p:sp>
      <p:sp>
        <p:nvSpPr>
          <p:cNvPr id="652" name="Shape 652"/>
          <p:cNvSpPr/>
          <p:nvPr/>
        </p:nvSpPr>
        <p:spPr>
          <a:xfrm>
            <a:off x="4965500" y="3109625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Terminal/ Command Line</a:t>
            </a:r>
          </a:p>
        </p:txBody>
      </p:sp>
      <p:sp>
        <p:nvSpPr>
          <p:cNvPr id="653" name="Shape 653"/>
          <p:cNvSpPr/>
          <p:nvPr/>
        </p:nvSpPr>
        <p:spPr>
          <a:xfrm>
            <a:off x="6350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Your Files</a:t>
            </a:r>
          </a:p>
        </p:txBody>
      </p:sp>
      <p:sp>
        <p:nvSpPr>
          <p:cNvPr id="654" name="Shape 654"/>
          <p:cNvSpPr/>
          <p:nvPr/>
        </p:nvSpPr>
        <p:spPr>
          <a:xfrm>
            <a:off x="49655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Text Editor,    e.g. Sublime Text</a:t>
            </a:r>
          </a:p>
        </p:txBody>
      </p:sp>
      <p:sp>
        <p:nvSpPr>
          <p:cNvPr id="655" name="Shape 655"/>
          <p:cNvSpPr/>
          <p:nvPr/>
        </p:nvSpPr>
        <p:spPr>
          <a:xfrm>
            <a:off x="92960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Python and Packages</a:t>
            </a:r>
          </a:p>
        </p:txBody>
      </p:sp>
      <p:sp>
        <p:nvSpPr>
          <p:cNvPr id="656" name="Shape 656"/>
          <p:cNvSpPr/>
          <p:nvPr/>
        </p:nvSpPr>
        <p:spPr>
          <a:xfrm>
            <a:off x="9296000" y="1295475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Remote Computers, e.g. AWS</a:t>
            </a:r>
          </a:p>
        </p:txBody>
      </p:sp>
      <p:sp>
        <p:nvSpPr>
          <p:cNvPr id="657" name="Shape 657"/>
          <p:cNvSpPr/>
          <p:nvPr/>
        </p:nvSpPr>
        <p:spPr>
          <a:xfrm>
            <a:off x="5132150" y="1295475"/>
            <a:ext cx="2740500" cy="1316699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Tools and Packages</a:t>
            </a:r>
          </a:p>
        </p:txBody>
      </p:sp>
      <p:cxnSp>
        <p:nvCxnSpPr>
          <p:cNvPr id="658" name="Shape 658"/>
          <p:cNvCxnSpPr>
            <a:endCxn id="652" idx="1"/>
          </p:cNvCxnSpPr>
          <p:nvPr/>
        </p:nvCxnSpPr>
        <p:spPr>
          <a:xfrm flipH="1" rot="10800000">
            <a:off x="-30700" y="4004075"/>
            <a:ext cx="4996200" cy="2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59" name="Shape 659"/>
          <p:cNvCxnSpPr>
            <a:stCxn id="652" idx="3"/>
          </p:cNvCxnSpPr>
          <p:nvPr/>
        </p:nvCxnSpPr>
        <p:spPr>
          <a:xfrm flipH="1" rot="10800000">
            <a:off x="8039300" y="4002875"/>
            <a:ext cx="4965600" cy="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60" name="Shape 660"/>
          <p:cNvSpPr txBox="1"/>
          <p:nvPr/>
        </p:nvSpPr>
        <p:spPr>
          <a:xfrm>
            <a:off x="1103150" y="35701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Outside World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103150" y="40273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Local Machine</a:t>
            </a:r>
          </a:p>
        </p:txBody>
      </p:sp>
      <p:cxnSp>
        <p:nvCxnSpPr>
          <p:cNvPr id="662" name="Shape 662"/>
          <p:cNvCxnSpPr>
            <a:endCxn id="653" idx="0"/>
          </p:cNvCxnSpPr>
          <p:nvPr/>
        </p:nvCxnSpPr>
        <p:spPr>
          <a:xfrm flipH="1">
            <a:off x="2171900" y="4349750"/>
            <a:ext cx="2799300" cy="87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663" name="Shape 663"/>
          <p:cNvCxnSpPr>
            <a:stCxn id="654" idx="1"/>
            <a:endCxn id="653" idx="3"/>
          </p:cNvCxnSpPr>
          <p:nvPr/>
        </p:nvCxnSpPr>
        <p:spPr>
          <a:xfrm rot="10800000">
            <a:off x="3708800" y="6121700"/>
            <a:ext cx="12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664" name="Shape 664"/>
          <p:cNvSpPr txBox="1"/>
          <p:nvPr/>
        </p:nvSpPr>
        <p:spPr>
          <a:xfrm>
            <a:off x="3803000" y="5690000"/>
            <a:ext cx="10682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Edit</a:t>
            </a:r>
          </a:p>
        </p:txBody>
      </p:sp>
      <p:cxnSp>
        <p:nvCxnSpPr>
          <p:cNvPr id="665" name="Shape 665"/>
          <p:cNvCxnSpPr/>
          <p:nvPr/>
        </p:nvCxnSpPr>
        <p:spPr>
          <a:xfrm>
            <a:off x="8045825" y="4333275"/>
            <a:ext cx="2224200" cy="866699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66" name="Shape 666"/>
          <p:cNvSpPr txBox="1"/>
          <p:nvPr/>
        </p:nvSpPr>
        <p:spPr>
          <a:xfrm rot="1309168">
            <a:off x="8146909" y="4340362"/>
            <a:ext cx="2297924" cy="431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pip install</a:t>
            </a:r>
          </a:p>
        </p:txBody>
      </p:sp>
      <p:cxnSp>
        <p:nvCxnSpPr>
          <p:cNvPr id="667" name="Shape 667"/>
          <p:cNvCxnSpPr/>
          <p:nvPr/>
        </p:nvCxnSpPr>
        <p:spPr>
          <a:xfrm rot="10800000">
            <a:off x="7964024" y="4815824"/>
            <a:ext cx="1390200" cy="51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68" name="Shape 668"/>
          <p:cNvCxnSpPr>
            <a:stCxn id="657" idx="2"/>
            <a:endCxn id="652" idx="0"/>
          </p:cNvCxnSpPr>
          <p:nvPr/>
        </p:nvCxnSpPr>
        <p:spPr>
          <a:xfrm>
            <a:off x="6502400" y="2612174"/>
            <a:ext cx="0" cy="49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669" name="Shape 669"/>
          <p:cNvCxnSpPr/>
          <p:nvPr/>
        </p:nvCxnSpPr>
        <p:spPr>
          <a:xfrm flipH="1" rot="10800000">
            <a:off x="7923175" y="2640474"/>
            <a:ext cx="1390200" cy="53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70" name="Shape 670"/>
          <p:cNvCxnSpPr/>
          <p:nvPr/>
        </p:nvCxnSpPr>
        <p:spPr>
          <a:xfrm flipH="1" rot="10800000">
            <a:off x="8045825" y="2926825"/>
            <a:ext cx="1267500" cy="482399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671" name="Shape 671"/>
          <p:cNvSpPr txBox="1"/>
          <p:nvPr/>
        </p:nvSpPr>
        <p:spPr>
          <a:xfrm rot="-1297962">
            <a:off x="7558707" y="2458252"/>
            <a:ext cx="1816331" cy="431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SSH/tunnel</a:t>
            </a:r>
          </a:p>
        </p:txBody>
      </p:sp>
      <p:sp>
        <p:nvSpPr>
          <p:cNvPr id="672" name="Shape 672"/>
          <p:cNvSpPr txBox="1"/>
          <p:nvPr/>
        </p:nvSpPr>
        <p:spPr>
          <a:xfrm rot="-1028903">
            <a:off x="2797997" y="4481473"/>
            <a:ext cx="1909801" cy="56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open, mkdir, cd, rm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</a:t>
            </a:r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35006" y="13689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Name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Familiarity with programming, languages used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2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Familiarity with UNIX/command line tools</a:t>
            </a:r>
          </a:p>
          <a:p>
            <a:pPr indent="-256540" lvl="0" marL="203200" marR="0" rtl="0" algn="l">
              <a:lnSpc>
                <a:spcPct val="2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you do for work/why you’re taking data science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Please post your github username in the slack channel so I can add you to our demo repository!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AFC0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 mins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78" name="Shape 67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9" name="Shape 67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80" name="Shape 680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BREAK</a:t>
            </a:r>
          </a:p>
        </p:txBody>
      </p:sp>
      <p:sp>
        <p:nvSpPr>
          <p:cNvPr id="681" name="Shape 681"/>
          <p:cNvSpPr/>
          <p:nvPr/>
        </p:nvSpPr>
        <p:spPr>
          <a:xfrm>
            <a:off x="3113900" y="4078875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687" name="Shape 68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GIT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Version control is necessary when working on complex projects.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Git is a way of tracking changes we’ve made to our programs that allows us to go back in time to fix errors.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Combined with Github, Git is a powerful tool for collaborating with colleagues.  You can work on different aspects of projects simultaneously and merge the changes together seamlessly.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many different ways to use these tools.</a:t>
            </a:r>
          </a:p>
        </p:txBody>
      </p:sp>
      <p:sp>
        <p:nvSpPr>
          <p:cNvPr id="693" name="Shape 69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GIT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see an example of using Git and Github.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three primary commands we’ll use.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nsolas"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git add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nsolas"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git commit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nsolas"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git push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When a colleague wants to implement our change, we may use the command </a:t>
            </a: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git pull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  <p:sp>
        <p:nvSpPr>
          <p:cNvPr id="699" name="Shape 69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GIT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GIT</a:t>
            </a:r>
          </a:p>
        </p:txBody>
      </p:sp>
      <p:pic>
        <p:nvPicPr>
          <p:cNvPr id="705" name="Shape 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1" y="1390599"/>
            <a:ext cx="11734800" cy="517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 TOOLS</a:t>
            </a:r>
          </a:p>
        </p:txBody>
      </p:sp>
      <p:sp>
        <p:nvSpPr>
          <p:cNvPr id="711" name="Shape 711"/>
          <p:cNvSpPr/>
          <p:nvPr/>
        </p:nvSpPr>
        <p:spPr>
          <a:xfrm>
            <a:off x="4965500" y="3109625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Terminal/ Command Line</a:t>
            </a:r>
          </a:p>
        </p:txBody>
      </p:sp>
      <p:sp>
        <p:nvSpPr>
          <p:cNvPr id="712" name="Shape 712"/>
          <p:cNvSpPr/>
          <p:nvPr/>
        </p:nvSpPr>
        <p:spPr>
          <a:xfrm>
            <a:off x="6350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Your Files</a:t>
            </a:r>
          </a:p>
        </p:txBody>
      </p:sp>
      <p:sp>
        <p:nvSpPr>
          <p:cNvPr id="713" name="Shape 713"/>
          <p:cNvSpPr/>
          <p:nvPr/>
        </p:nvSpPr>
        <p:spPr>
          <a:xfrm>
            <a:off x="49655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Text Editor,    e.g. Sublime Text</a:t>
            </a:r>
          </a:p>
        </p:txBody>
      </p:sp>
      <p:sp>
        <p:nvSpPr>
          <p:cNvPr id="714" name="Shape 714"/>
          <p:cNvSpPr/>
          <p:nvPr/>
        </p:nvSpPr>
        <p:spPr>
          <a:xfrm>
            <a:off x="9296000" y="5227250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Python and Packages</a:t>
            </a:r>
          </a:p>
        </p:txBody>
      </p:sp>
      <p:sp>
        <p:nvSpPr>
          <p:cNvPr id="715" name="Shape 715"/>
          <p:cNvSpPr/>
          <p:nvPr/>
        </p:nvSpPr>
        <p:spPr>
          <a:xfrm>
            <a:off x="635000" y="1295475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Git and Github</a:t>
            </a:r>
          </a:p>
        </p:txBody>
      </p:sp>
      <p:sp>
        <p:nvSpPr>
          <p:cNvPr id="716" name="Shape 716"/>
          <p:cNvSpPr/>
          <p:nvPr/>
        </p:nvSpPr>
        <p:spPr>
          <a:xfrm>
            <a:off x="9296000" y="1295475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Remote Computers, e.g. AWS</a:t>
            </a:r>
          </a:p>
        </p:txBody>
      </p:sp>
      <p:sp>
        <p:nvSpPr>
          <p:cNvPr id="717" name="Shape 717"/>
          <p:cNvSpPr/>
          <p:nvPr/>
        </p:nvSpPr>
        <p:spPr>
          <a:xfrm>
            <a:off x="5132150" y="1295475"/>
            <a:ext cx="2740500" cy="1316699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Tools and Packages</a:t>
            </a:r>
          </a:p>
        </p:txBody>
      </p:sp>
      <p:cxnSp>
        <p:nvCxnSpPr>
          <p:cNvPr id="718" name="Shape 718"/>
          <p:cNvCxnSpPr>
            <a:endCxn id="711" idx="1"/>
          </p:cNvCxnSpPr>
          <p:nvPr/>
        </p:nvCxnSpPr>
        <p:spPr>
          <a:xfrm flipH="1" rot="10800000">
            <a:off x="-30700" y="4004075"/>
            <a:ext cx="4996200" cy="2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19" name="Shape 719"/>
          <p:cNvCxnSpPr>
            <a:stCxn id="711" idx="3"/>
          </p:cNvCxnSpPr>
          <p:nvPr/>
        </p:nvCxnSpPr>
        <p:spPr>
          <a:xfrm flipH="1" rot="10800000">
            <a:off x="8039300" y="4002875"/>
            <a:ext cx="4965600" cy="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20" name="Shape 720"/>
          <p:cNvSpPr txBox="1"/>
          <p:nvPr/>
        </p:nvSpPr>
        <p:spPr>
          <a:xfrm>
            <a:off x="1103150" y="35701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Outside World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1103150" y="40273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Local Machine</a:t>
            </a:r>
          </a:p>
        </p:txBody>
      </p:sp>
      <p:cxnSp>
        <p:nvCxnSpPr>
          <p:cNvPr id="722" name="Shape 722"/>
          <p:cNvCxnSpPr>
            <a:endCxn id="712" idx="0"/>
          </p:cNvCxnSpPr>
          <p:nvPr/>
        </p:nvCxnSpPr>
        <p:spPr>
          <a:xfrm flipH="1">
            <a:off x="2171900" y="4349750"/>
            <a:ext cx="2799300" cy="87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723" name="Shape 723"/>
          <p:cNvCxnSpPr>
            <a:stCxn id="713" idx="1"/>
            <a:endCxn id="712" idx="3"/>
          </p:cNvCxnSpPr>
          <p:nvPr/>
        </p:nvCxnSpPr>
        <p:spPr>
          <a:xfrm rot="10800000">
            <a:off x="3708800" y="6121700"/>
            <a:ext cx="12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724" name="Shape 724"/>
          <p:cNvSpPr txBox="1"/>
          <p:nvPr/>
        </p:nvSpPr>
        <p:spPr>
          <a:xfrm>
            <a:off x="3803000" y="5690000"/>
            <a:ext cx="10682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Edit</a:t>
            </a:r>
          </a:p>
        </p:txBody>
      </p:sp>
      <p:cxnSp>
        <p:nvCxnSpPr>
          <p:cNvPr id="725" name="Shape 725"/>
          <p:cNvCxnSpPr/>
          <p:nvPr/>
        </p:nvCxnSpPr>
        <p:spPr>
          <a:xfrm>
            <a:off x="8045825" y="4333275"/>
            <a:ext cx="2224200" cy="866699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726" name="Shape 726"/>
          <p:cNvSpPr txBox="1"/>
          <p:nvPr/>
        </p:nvSpPr>
        <p:spPr>
          <a:xfrm rot="1309168">
            <a:off x="8146909" y="4340362"/>
            <a:ext cx="2297924" cy="431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pip install</a:t>
            </a:r>
          </a:p>
        </p:txBody>
      </p:sp>
      <p:cxnSp>
        <p:nvCxnSpPr>
          <p:cNvPr id="727" name="Shape 727"/>
          <p:cNvCxnSpPr/>
          <p:nvPr/>
        </p:nvCxnSpPr>
        <p:spPr>
          <a:xfrm rot="10800000">
            <a:off x="7964024" y="4815824"/>
            <a:ext cx="1390200" cy="51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28" name="Shape 728"/>
          <p:cNvCxnSpPr/>
          <p:nvPr/>
        </p:nvCxnSpPr>
        <p:spPr>
          <a:xfrm rot="10800000">
            <a:off x="3719799" y="2763200"/>
            <a:ext cx="1284000" cy="474299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29" name="Shape 729"/>
          <p:cNvCxnSpPr/>
          <p:nvPr/>
        </p:nvCxnSpPr>
        <p:spPr>
          <a:xfrm rot="10800000">
            <a:off x="3580899" y="3049274"/>
            <a:ext cx="1390200" cy="52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730" name="Shape 730"/>
          <p:cNvSpPr txBox="1"/>
          <p:nvPr/>
        </p:nvSpPr>
        <p:spPr>
          <a:xfrm rot="1309273">
            <a:off x="3731335" y="2608607"/>
            <a:ext cx="1610925" cy="431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git push</a:t>
            </a:r>
          </a:p>
        </p:txBody>
      </p:sp>
      <p:sp>
        <p:nvSpPr>
          <p:cNvPr id="731" name="Shape 731"/>
          <p:cNvSpPr txBox="1"/>
          <p:nvPr/>
        </p:nvSpPr>
        <p:spPr>
          <a:xfrm rot="1309273">
            <a:off x="3332035" y="3267507"/>
            <a:ext cx="1610925" cy="431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git pull</a:t>
            </a:r>
          </a:p>
        </p:txBody>
      </p:sp>
      <p:cxnSp>
        <p:nvCxnSpPr>
          <p:cNvPr id="732" name="Shape 732"/>
          <p:cNvCxnSpPr>
            <a:stCxn id="717" idx="2"/>
            <a:endCxn id="711" idx="0"/>
          </p:cNvCxnSpPr>
          <p:nvPr/>
        </p:nvCxnSpPr>
        <p:spPr>
          <a:xfrm>
            <a:off x="6502400" y="2612174"/>
            <a:ext cx="0" cy="49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733" name="Shape 733"/>
          <p:cNvCxnSpPr/>
          <p:nvPr/>
        </p:nvCxnSpPr>
        <p:spPr>
          <a:xfrm flipH="1" rot="10800000">
            <a:off x="7923175" y="2640474"/>
            <a:ext cx="1390200" cy="53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34" name="Shape 734"/>
          <p:cNvCxnSpPr/>
          <p:nvPr/>
        </p:nvCxnSpPr>
        <p:spPr>
          <a:xfrm flipH="1" rot="10800000">
            <a:off x="8045825" y="2926825"/>
            <a:ext cx="1267500" cy="482399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735" name="Shape 735"/>
          <p:cNvSpPr txBox="1"/>
          <p:nvPr/>
        </p:nvSpPr>
        <p:spPr>
          <a:xfrm rot="-1297962">
            <a:off x="7558707" y="2458252"/>
            <a:ext cx="1816331" cy="431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SSH/tunnel</a:t>
            </a:r>
          </a:p>
        </p:txBody>
      </p:sp>
      <p:sp>
        <p:nvSpPr>
          <p:cNvPr id="736" name="Shape 736"/>
          <p:cNvSpPr txBox="1"/>
          <p:nvPr/>
        </p:nvSpPr>
        <p:spPr>
          <a:xfrm rot="-1028903">
            <a:off x="2797997" y="4481473"/>
            <a:ext cx="1909801" cy="56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open, mkdir, cd, rm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are Python software modules shared? 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tools do you use to find and get new Python software? </a:t>
            </a:r>
          </a:p>
        </p:txBody>
      </p:sp>
      <p:sp>
        <p:nvSpPr>
          <p:cNvPr id="745" name="Shape 745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746" name="Shape 746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747" name="Shape 747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748" name="Shape 748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GUIDED PRACTICE	</a:t>
            </a:r>
          </a:p>
        </p:txBody>
      </p:sp>
      <p:sp>
        <p:nvSpPr>
          <p:cNvPr id="754" name="Shape 75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GIT AND COMMAND LINE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https://guides.github.com/activities/hello-world/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https://try.github.io/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forget to paste your github username in the slack channel if you haven’t done so already</a:t>
            </a:r>
          </a:p>
        </p:txBody>
      </p:sp>
      <p:sp>
        <p:nvSpPr>
          <p:cNvPr id="762" name="Shape 762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Github username</a:t>
            </a:r>
          </a:p>
        </p:txBody>
      </p:sp>
      <p:sp>
        <p:nvSpPr>
          <p:cNvPr id="763" name="Shape 763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764" name="Shape 764"/>
          <p:cNvSpPr/>
          <p:nvPr/>
        </p:nvSpPr>
        <p:spPr>
          <a:xfrm>
            <a:off x="2989800" y="1776150"/>
            <a:ext cx="89507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 (30 minutes)</a:t>
            </a:r>
          </a:p>
        </p:txBody>
      </p:sp>
      <p:cxnSp>
        <p:nvCxnSpPr>
          <p:cNvPr id="765" name="Shape 765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66" name="Shape 766"/>
          <p:cNvSpPr/>
          <p:nvPr/>
        </p:nvSpPr>
        <p:spPr>
          <a:xfrm>
            <a:off x="635000" y="736600"/>
            <a:ext cx="117248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GIT AND COMMAND LINE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D800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772" name="Shape 77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73" name="Shape 77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74" name="Shape 774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32" name="Shape 43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TOOLS OF THE TRADE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AFC0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 mins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80" name="Shape 78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81" name="Shape 78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82" name="Shape 782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BREAK</a:t>
            </a:r>
          </a:p>
        </p:txBody>
      </p:sp>
      <p:sp>
        <p:nvSpPr>
          <p:cNvPr id="783" name="Shape 783"/>
          <p:cNvSpPr/>
          <p:nvPr/>
        </p:nvSpPr>
        <p:spPr>
          <a:xfrm>
            <a:off x="3113900" y="4078875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BRINGING IT ALL TOGETHER</a:t>
            </a:r>
          </a:p>
        </p:txBody>
      </p:sp>
      <p:sp>
        <p:nvSpPr>
          <p:cNvPr id="789" name="Shape 789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GIT EXERCISE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Goal: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to fork and clone our own repositories on github, make sure we can edit a trivial file, and push it back up. </a:t>
            </a: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Secondary goal: 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become comfortable wrestling the Git monster.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GIT</a:t>
            </a:r>
          </a:p>
        </p:txBody>
      </p:sp>
      <p:pic>
        <p:nvPicPr>
          <p:cNvPr id="796" name="Shape 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899" y="3352875"/>
            <a:ext cx="6021399" cy="36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 txBox="1"/>
          <p:nvPr/>
        </p:nvSpPr>
        <p:spPr>
          <a:xfrm>
            <a:off x="759121" y="3794835"/>
            <a:ext cx="29208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i="1" lang="en-US" sz="3000">
                <a:solidFill>
                  <a:srgbClr val="333333"/>
                </a:solidFill>
              </a:rPr>
              <a:t>When the office git expert has to come fix everything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050">
                <a:solidFill>
                  <a:srgbClr val="333333"/>
                </a:solidFill>
              </a:rPr>
              <a:t>source: </a:t>
            </a:r>
            <a:r>
              <a:rPr lang="en-US" sz="1050" u="sng">
                <a:solidFill>
                  <a:srgbClr val="FF0099"/>
                </a:solidFill>
                <a:hlinkClick r:id="rId4"/>
              </a:rPr>
              <a:t>http://wheningit.tumblr.com/post...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Shape 803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2961475" y="2224360"/>
            <a:ext cx="7559400" cy="24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Break into groups of 4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Fork and clone the class repository at https://github.com/coreym/DAT-35-class-3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text file in students/firstnamelastname.txt with your first name, last name, favorite food, and first place you would go if someone gave you a free plane ticket anywhere in the world. 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‘Git add’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text file to your local repository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‘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commit -m “type a commit message here”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’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‘Git push origin’</a:t>
            </a:r>
          </a:p>
        </p:txBody>
      </p:sp>
      <p:sp>
        <p:nvSpPr>
          <p:cNvPr id="805" name="Shape 805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 link to your text file on github in the slack channel</a:t>
            </a:r>
          </a:p>
        </p:txBody>
      </p:sp>
      <p:sp>
        <p:nvSpPr>
          <p:cNvPr id="806" name="Shape 806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807" name="Shape 807"/>
          <p:cNvSpPr/>
          <p:nvPr/>
        </p:nvSpPr>
        <p:spPr>
          <a:xfrm>
            <a:off x="2989800" y="1776150"/>
            <a:ext cx="8950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Activity (20 mins)</a:t>
            </a:r>
          </a:p>
        </p:txBody>
      </p:sp>
      <p:cxnSp>
        <p:nvCxnSpPr>
          <p:cNvPr id="808" name="Shape 808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9" name="Shape 809"/>
          <p:cNvSpPr/>
          <p:nvPr/>
        </p:nvSpPr>
        <p:spPr>
          <a:xfrm>
            <a:off x="635000" y="736600"/>
            <a:ext cx="11724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BRINGING IT ALL TOGETHER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GUIDED PRACTICE	</a:t>
            </a:r>
          </a:p>
        </p:txBody>
      </p:sp>
      <p:sp>
        <p:nvSpPr>
          <p:cNvPr id="815" name="Shape 81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ODDS AND PROBABILITY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Shape 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Shape 821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Some of you may already be familiar with odds and probability.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We will use the starter code in lesson-05 of the class repo to review the concepts of odds and probability. </a:t>
            </a:r>
          </a:p>
        </p:txBody>
      </p:sp>
      <p:sp>
        <p:nvSpPr>
          <p:cNvPr id="823" name="Shape 823"/>
          <p:cNvSpPr/>
          <p:nvPr/>
        </p:nvSpPr>
        <p:spPr>
          <a:xfrm>
            <a:off x="3052755" y="5792350"/>
            <a:ext cx="77898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 the questions in the notebook</a:t>
            </a:r>
          </a:p>
        </p:txBody>
      </p:sp>
      <p:sp>
        <p:nvSpPr>
          <p:cNvPr id="824" name="Shape 824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825" name="Shape 825"/>
          <p:cNvSpPr/>
          <p:nvPr/>
        </p:nvSpPr>
        <p:spPr>
          <a:xfrm>
            <a:off x="2989800" y="1776150"/>
            <a:ext cx="89507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 (20 minutes)</a:t>
            </a:r>
          </a:p>
        </p:txBody>
      </p:sp>
      <p:cxnSp>
        <p:nvCxnSpPr>
          <p:cNvPr id="826" name="Shape 826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27" name="Shape 827"/>
          <p:cNvSpPr/>
          <p:nvPr/>
        </p:nvSpPr>
        <p:spPr>
          <a:xfrm>
            <a:off x="635000" y="736600"/>
            <a:ext cx="117248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ODDS &amp; PROBABILITY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833" name="Shape 83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idx="1" type="body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are some common data science tools?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Why are these tools useful?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Any other questions?</a:t>
            </a:r>
          </a:p>
        </p:txBody>
      </p:sp>
      <p:sp>
        <p:nvSpPr>
          <p:cNvPr id="839" name="Shape 83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845" name="Shape 84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CLASS:</a:t>
            </a: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Come to office hours Saturday with me 10-12 if we need to keep working on your laptop setup. 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AFC0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851" name="Shape 85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52" name="Shape 85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3" name="Shape 8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854" name="Shape 854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3482525" y="4785975"/>
            <a:ext cx="7412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http://goo.gl/forms/ICFjthGo5V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TOOLS OF THE TRADE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Today we are going to review some of the tools we use in data science.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We’ll see how they fit into the wider programming environment.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We’ll start with the command line.  This is your portal to your computer and the outside world.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LOCAL MACHINE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 your local computer, you have a variety of tools at your disposal.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Text editor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Programs/tools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Your files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All of these can be accessed through the terminal or through a GUI (Graphical User Interface).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can navigate your files through the terminal or through Finder.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450" y="2222500"/>
            <a:ext cx="61912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 TOOLS</a:t>
            </a:r>
          </a:p>
        </p:txBody>
      </p:sp>
      <p:sp>
        <p:nvSpPr>
          <p:cNvPr id="451" name="Shape 451"/>
          <p:cNvSpPr/>
          <p:nvPr/>
        </p:nvSpPr>
        <p:spPr>
          <a:xfrm>
            <a:off x="4965500" y="3109625"/>
            <a:ext cx="3073800" cy="1788900"/>
          </a:xfrm>
          <a:prstGeom prst="roundRect">
            <a:avLst>
              <a:gd fmla="val 16667" name="adj"/>
            </a:avLst>
          </a:prstGeom>
          <a:solidFill>
            <a:srgbClr val="7A174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Terminal/ Command Line</a:t>
            </a:r>
          </a:p>
        </p:txBody>
      </p:sp>
      <p:cxnSp>
        <p:nvCxnSpPr>
          <p:cNvPr id="452" name="Shape 452"/>
          <p:cNvCxnSpPr>
            <a:endCxn id="451" idx="1"/>
          </p:cNvCxnSpPr>
          <p:nvPr/>
        </p:nvCxnSpPr>
        <p:spPr>
          <a:xfrm flipH="1" rot="10800000">
            <a:off x="-30700" y="4004075"/>
            <a:ext cx="4996200" cy="2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3" name="Shape 453"/>
          <p:cNvCxnSpPr>
            <a:stCxn id="451" idx="3"/>
          </p:cNvCxnSpPr>
          <p:nvPr/>
        </p:nvCxnSpPr>
        <p:spPr>
          <a:xfrm flipH="1" rot="10800000">
            <a:off x="8039300" y="4002875"/>
            <a:ext cx="4965600" cy="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4" name="Shape 454"/>
          <p:cNvSpPr txBox="1"/>
          <p:nvPr/>
        </p:nvSpPr>
        <p:spPr>
          <a:xfrm>
            <a:off x="1103150" y="35701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Outside World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1103150" y="4027375"/>
            <a:ext cx="2297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Local Machine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461" name="Shape 461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COMMAND LINE 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" type="body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walk through a few very basic commands.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Consolas"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cd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Consolas"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pwd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Consolas"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$home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Consolas"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mkdir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Consolas"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open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access many tools with the terminal.  Let’s walk through a few.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COMMAND LINE</a:t>
            </a:r>
          </a:p>
        </p:txBody>
      </p:sp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75" y="2244175"/>
            <a:ext cx="5644749" cy="37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